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60" r:id="rId1"/>
  </p:sldMasterIdLst>
  <p:notesMasterIdLst>
    <p:notesMasterId r:id="rId21"/>
  </p:notesMasterIdLst>
  <p:sldIdLst>
    <p:sldId id="256" r:id="rId2"/>
    <p:sldId id="260" r:id="rId3"/>
    <p:sldId id="261" r:id="rId4"/>
    <p:sldId id="321" r:id="rId5"/>
    <p:sldId id="308" r:id="rId6"/>
    <p:sldId id="320" r:id="rId7"/>
    <p:sldId id="326" r:id="rId8"/>
    <p:sldId id="319" r:id="rId9"/>
    <p:sldId id="318" r:id="rId10"/>
    <p:sldId id="325" r:id="rId11"/>
    <p:sldId id="324" r:id="rId12"/>
    <p:sldId id="322" r:id="rId13"/>
    <p:sldId id="312" r:id="rId14"/>
    <p:sldId id="317" r:id="rId15"/>
    <p:sldId id="311" r:id="rId16"/>
    <p:sldId id="313" r:id="rId17"/>
    <p:sldId id="309" r:id="rId18"/>
    <p:sldId id="278" r:id="rId19"/>
    <p:sldId id="25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325"/>
    <a:srgbClr val="2932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13D40-659B-444B-97C7-E0CC4BA41CCD}" type="datetimeFigureOut">
              <a:rPr lang="en-GB" smtClean="0"/>
              <a:t>04/02/2014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9A3F9-4155-4AE5-AEE4-0AFB8512F4C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553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mtClean="0"/>
              <a:t>Dominant</a:t>
            </a:r>
            <a:r>
              <a:rPr lang="es-ES" baseline="0" smtClean="0"/>
              <a:t> in terms of employees affected, and conditions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9A3F9-4155-4AE5-AEE4-0AFB8512F4C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3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mtClean="0"/>
              <a:t>Are</a:t>
            </a:r>
            <a:r>
              <a:rPr lang="es-ES" baseline="0" smtClean="0"/>
              <a:t> other agreements, apart from CBAs setting general work conditions, taken into account in those coverage rates? i.e., agreements settled after consultations’ periods after collective redundancies, or opting-out processes, etc.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9A3F9-4155-4AE5-AEE4-0AFB8512F4C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555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7155" y="692696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54" y="2780928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58354" y="27089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rgbClr val="F16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Tuesday, February 04,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5"/>
            <a:ext cx="9167837" cy="4095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38" y="-27384"/>
            <a:ext cx="4219575" cy="4095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263" y="6031185"/>
            <a:ext cx="4848225" cy="63817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9512" y="382191"/>
            <a:ext cx="8784976" cy="6287169"/>
          </a:xfrm>
          <a:prstGeom prst="rect">
            <a:avLst/>
          </a:prstGeom>
          <a:noFill/>
          <a:ln>
            <a:solidFill>
              <a:srgbClr val="293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179512" y="6669360"/>
            <a:ext cx="8784976" cy="188640"/>
          </a:xfrm>
          <a:prstGeom prst="rect">
            <a:avLst/>
          </a:prstGeom>
          <a:solidFill>
            <a:srgbClr val="293275"/>
          </a:solidFill>
          <a:ln>
            <a:solidFill>
              <a:srgbClr val="293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1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F16325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rgbClr val="293275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rgbClr val="293275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rgbClr val="293275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rgbClr val="293275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rgbClr val="293275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11" Type="http://schemas.openxmlformats.org/officeDocument/2006/relationships/image" Target="../media/image13.jpeg"/><Relationship Id="rId5" Type="http://schemas.openxmlformats.org/officeDocument/2006/relationships/image" Target="../media/image7.jpg"/><Relationship Id="rId10" Type="http://schemas.openxmlformats.org/officeDocument/2006/relationships/image" Target="../media/image12.jp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7155" y="476672"/>
            <a:ext cx="7848600" cy="3024336"/>
          </a:xfrm>
        </p:spPr>
        <p:txBody>
          <a:bodyPr/>
          <a:lstStyle/>
          <a:p>
            <a:pPr algn="ctr"/>
            <a:r>
              <a:rPr lang="en-GB" smtClean="0"/>
              <a:t/>
            </a:r>
            <a:br>
              <a:rPr lang="en-GB" smtClean="0"/>
            </a:br>
            <a:r>
              <a:rPr lang="en-GB" sz="4800" smtClean="0"/>
              <a:t>the spanish model of industrial relations: The end of a paradigm?</a:t>
            </a:r>
            <a:endParaRPr lang="en-GB" sz="44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54" y="3429000"/>
            <a:ext cx="6400800" cy="2088232"/>
          </a:xfrm>
        </p:spPr>
        <p:txBody>
          <a:bodyPr>
            <a:normAutofit fontScale="92500" lnSpcReduction="20000"/>
          </a:bodyPr>
          <a:lstStyle/>
          <a:p>
            <a:endParaRPr lang="en-GB" smtClean="0"/>
          </a:p>
          <a:p>
            <a:endParaRPr lang="en-GB"/>
          </a:p>
          <a:p>
            <a:r>
              <a:rPr lang="en-GB" sz="3200" smtClean="0"/>
              <a:t>Sara Lafuente Hernández</a:t>
            </a:r>
            <a:endParaRPr lang="en-GB" sz="3200"/>
          </a:p>
          <a:p>
            <a:endParaRPr lang="en-GB"/>
          </a:p>
          <a:p>
            <a:r>
              <a:rPr lang="en-GB" sz="3200" smtClean="0"/>
              <a:t>Oviedo, 28 January 2014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29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220072" y="0"/>
            <a:ext cx="8229600" cy="5064224"/>
          </a:xfrm>
        </p:spPr>
        <p:txBody>
          <a:bodyPr>
            <a:normAutofit/>
          </a:bodyPr>
          <a:lstStyle/>
          <a:p>
            <a:endParaRPr lang="es-ES" sz="2000" smtClean="0"/>
          </a:p>
          <a:p>
            <a:endParaRPr lang="es-ES" sz="2000" smtClean="0"/>
          </a:p>
          <a:p>
            <a:endParaRPr lang="es-ES" sz="2000"/>
          </a:p>
          <a:p>
            <a:endParaRPr lang="es-ES" sz="2000" smtClean="0"/>
          </a:p>
          <a:p>
            <a:endParaRPr lang="es-ES" sz="2000"/>
          </a:p>
          <a:p>
            <a:endParaRPr lang="es-ES" sz="200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Structure and nature of CBA</a:t>
            </a:r>
            <a:endParaRPr lang="es-ES" sz="3200"/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222344"/>
              </p:ext>
            </p:extLst>
          </p:nvPr>
        </p:nvGraphicFramePr>
        <p:xfrm>
          <a:off x="323528" y="1124744"/>
          <a:ext cx="8496944" cy="4795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4536"/>
                <a:gridCol w="3672408"/>
              </a:tblGrid>
              <a:tr h="308245">
                <a:tc>
                  <a:txBody>
                    <a:bodyPr/>
                    <a:lstStyle/>
                    <a:p>
                      <a:r>
                        <a:rPr lang="es-ES" smtClean="0"/>
                        <a:t>From</a:t>
                      </a:r>
                      <a:r>
                        <a:rPr lang="es-ES" baseline="0" smtClean="0"/>
                        <a:t> late 90s until 2012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Labour Reform Act 2012</a:t>
                      </a:r>
                      <a:endParaRPr lang="es-ES"/>
                    </a:p>
                  </a:txBody>
                  <a:tcPr/>
                </a:tc>
              </a:tr>
              <a:tr h="539428">
                <a:tc>
                  <a:txBody>
                    <a:bodyPr/>
                    <a:lstStyle/>
                    <a:p>
                      <a:r>
                        <a:rPr lang="es-ES" smtClean="0"/>
                        <a:t>Descentralized</a:t>
                      </a:r>
                      <a:r>
                        <a:rPr lang="es-ES" baseline="0" smtClean="0"/>
                        <a:t> (national, regional, provincial, company)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Descentralized, but preminence </a:t>
                      </a:r>
                      <a:r>
                        <a:rPr lang="es-ES" b="1" smtClean="0"/>
                        <a:t>company level</a:t>
                      </a:r>
                      <a:endParaRPr lang="es-ES" b="1"/>
                    </a:p>
                  </a:txBody>
                  <a:tcPr/>
                </a:tc>
              </a:tr>
              <a:tr h="539428">
                <a:tc>
                  <a:txBody>
                    <a:bodyPr/>
                    <a:lstStyle/>
                    <a:p>
                      <a:r>
                        <a:rPr lang="es-ES" smtClean="0"/>
                        <a:t>Social partners agree</a:t>
                      </a:r>
                      <a:r>
                        <a:rPr lang="es-ES" baseline="0" smtClean="0"/>
                        <a:t> on unit of negociation &amp;</a:t>
                      </a:r>
                      <a:r>
                        <a:rPr lang="es-ES" smtClean="0"/>
                        <a:t> sphere of</a:t>
                      </a:r>
                      <a:r>
                        <a:rPr lang="es-ES" baseline="0" smtClean="0"/>
                        <a:t> application – collective autonomy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Agreement</a:t>
                      </a:r>
                      <a:r>
                        <a:rPr lang="es-ES" baseline="0" smtClean="0"/>
                        <a:t> on unit is excluded for some issues </a:t>
                      </a:r>
                      <a:endParaRPr lang="es-ES"/>
                    </a:p>
                  </a:txBody>
                  <a:tcPr/>
                </a:tc>
              </a:tr>
              <a:tr h="14641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mtClean="0"/>
                        <a:t>Binding nature of “statutory”</a:t>
                      </a:r>
                      <a:r>
                        <a:rPr lang="es-ES" baseline="0" smtClean="0"/>
                        <a:t> </a:t>
                      </a:r>
                      <a:r>
                        <a:rPr lang="es-ES" smtClean="0"/>
                        <a:t>CBA (legal norm):</a:t>
                      </a:r>
                      <a:r>
                        <a:rPr lang="es-ES" baseline="0" smtClean="0"/>
                        <a:t> if the procedure of WS Act is followed (representativeness), extension of CBA to all companies and workers covered by sphere of application, regardless unionized or not.</a:t>
                      </a:r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mtClean="0"/>
                        <a:t>Superior</a:t>
                      </a:r>
                      <a:r>
                        <a:rPr lang="es-ES" baseline="0" smtClean="0"/>
                        <a:t> CBA (statutory or not) may not binding on relevant issues ruled by company CBA.</a:t>
                      </a:r>
                      <a:endParaRPr lang="es-ES" smtClean="0"/>
                    </a:p>
                    <a:p>
                      <a:pPr algn="ctr"/>
                      <a:endParaRPr lang="es-ES"/>
                    </a:p>
                  </a:txBody>
                  <a:tcPr/>
                </a:tc>
              </a:tr>
              <a:tr h="7706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aseline="0" smtClean="0"/>
                        <a:t>Mere contractual nature of “extra-statutory” CBA (only binds signing parties)</a:t>
                      </a:r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7706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mtClean="0"/>
                        <a:t>Priority</a:t>
                      </a:r>
                      <a:r>
                        <a:rPr lang="es-ES" baseline="0" smtClean="0"/>
                        <a:t> of CBA of superior sphere &gt; inferior, when overlapping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mtClean="0"/>
                        <a:t>Priority of company</a:t>
                      </a:r>
                      <a:r>
                        <a:rPr lang="es-ES" baseline="0" smtClean="0"/>
                        <a:t> CBA on some reserved issues, and national over regional only in some issues.</a:t>
                      </a:r>
                      <a:endParaRPr lang="es-E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605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1197" y="1472952"/>
            <a:ext cx="8229600" cy="4632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1600" smtClean="0"/>
              <a:t> </a:t>
            </a:r>
          </a:p>
          <a:p>
            <a:endParaRPr lang="es-ES" sz="2000" smtClean="0"/>
          </a:p>
          <a:p>
            <a:endParaRPr lang="es-ES" sz="2000"/>
          </a:p>
          <a:p>
            <a:endParaRPr lang="es-ES" sz="2000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Structure and nature of CBA</a:t>
            </a:r>
            <a:endParaRPr lang="es-ES" sz="3200"/>
          </a:p>
        </p:txBody>
      </p:sp>
      <p:sp>
        <p:nvSpPr>
          <p:cNvPr id="2" name="1 Rectángulo"/>
          <p:cNvSpPr/>
          <p:nvPr/>
        </p:nvSpPr>
        <p:spPr>
          <a:xfrm>
            <a:off x="539552" y="1772816"/>
            <a:ext cx="7920880" cy="5751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Intersectoral CBA</a:t>
            </a:r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109016" y="2611760"/>
            <a:ext cx="677535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National Sectoral</a:t>
            </a:r>
            <a:endParaRPr lang="es-ES"/>
          </a:p>
        </p:txBody>
      </p:sp>
      <p:sp>
        <p:nvSpPr>
          <p:cNvPr id="7" name="6 Rectángulo"/>
          <p:cNvSpPr/>
          <p:nvPr/>
        </p:nvSpPr>
        <p:spPr>
          <a:xfrm>
            <a:off x="3081221" y="5161268"/>
            <a:ext cx="2837541" cy="650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CBA Company</a:t>
            </a:r>
          </a:p>
          <a:p>
            <a:pPr algn="ctr"/>
            <a:r>
              <a:rPr lang="es-ES" smtClean="0"/>
              <a:t>75% (only 10% workers)</a:t>
            </a:r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2411760" y="4281835"/>
            <a:ext cx="439248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Provincial Sectoral (10%, covers 50% workers)</a:t>
            </a:r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1691680" y="3429000"/>
            <a:ext cx="5616624" cy="449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Regional Sectoral</a:t>
            </a:r>
            <a:endParaRPr lang="es-ES"/>
          </a:p>
        </p:txBody>
      </p:sp>
      <p:sp>
        <p:nvSpPr>
          <p:cNvPr id="10" name="9 Flecha abajo"/>
          <p:cNvSpPr/>
          <p:nvPr/>
        </p:nvSpPr>
        <p:spPr>
          <a:xfrm>
            <a:off x="4139952" y="2347958"/>
            <a:ext cx="720080" cy="2638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Flecha abajo"/>
          <p:cNvSpPr/>
          <p:nvPr/>
        </p:nvSpPr>
        <p:spPr>
          <a:xfrm>
            <a:off x="4139952" y="3068960"/>
            <a:ext cx="720080" cy="36004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Flecha abajo"/>
          <p:cNvSpPr/>
          <p:nvPr/>
        </p:nvSpPr>
        <p:spPr>
          <a:xfrm>
            <a:off x="4139952" y="3878827"/>
            <a:ext cx="720080" cy="40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Flecha abajo"/>
          <p:cNvSpPr/>
          <p:nvPr/>
        </p:nvSpPr>
        <p:spPr>
          <a:xfrm>
            <a:off x="4283969" y="4785891"/>
            <a:ext cx="432048" cy="3753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924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Structure and nature of CBA 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876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b="1" smtClean="0"/>
              <a:t>Changes since Labour </a:t>
            </a:r>
            <a:r>
              <a:rPr lang="es-ES" b="1"/>
              <a:t>Reform Act 3/2012</a:t>
            </a:r>
            <a:r>
              <a:rPr lang="es-ES"/>
              <a:t>: </a:t>
            </a:r>
            <a:endParaRPr lang="es-ES" smtClean="0"/>
          </a:p>
          <a:p>
            <a:endParaRPr lang="es-ES" sz="2000" smtClean="0"/>
          </a:p>
          <a:p>
            <a:r>
              <a:rPr lang="es-ES" sz="2000" smtClean="0"/>
              <a:t>Social </a:t>
            </a:r>
            <a:r>
              <a:rPr lang="es-ES" sz="2000"/>
              <a:t>partners fullfilling criteria of “more representativeness” at national &amp; regional level (</a:t>
            </a:r>
            <a:r>
              <a:rPr lang="es-ES" sz="2000" i="1"/>
              <a:t>Comunidades Autónomas</a:t>
            </a:r>
            <a:r>
              <a:rPr lang="es-ES" sz="2000"/>
              <a:t>) can agree clauses on structure of collective bargaining &amp; fix solutions for conflicts between overlapping CBAs. </a:t>
            </a:r>
          </a:p>
          <a:p>
            <a:endParaRPr lang="es-ES" sz="2000" smtClean="0"/>
          </a:p>
          <a:p>
            <a:r>
              <a:rPr lang="es-ES" sz="2000" smtClean="0"/>
              <a:t>Priority </a:t>
            </a:r>
            <a:r>
              <a:rPr lang="es-ES" sz="2000"/>
              <a:t>to company CBA in central </a:t>
            </a:r>
            <a:r>
              <a:rPr lang="es-ES" sz="2000" smtClean="0"/>
              <a:t>issues (art. 84.2) can never be altered</a:t>
            </a:r>
          </a:p>
          <a:p>
            <a:pPr lvl="2"/>
            <a:r>
              <a:rPr lang="es-ES" smtClean="0"/>
              <a:t>Salary, payment of overtime, shift work, working time and distribution of time, holiday plan, professional classification, employment contracts, work and family life balance policy</a:t>
            </a:r>
          </a:p>
          <a:p>
            <a:endParaRPr lang="es-ES" sz="2000" smtClean="0"/>
          </a:p>
          <a:p>
            <a:r>
              <a:rPr lang="es-ES" sz="2000" smtClean="0"/>
              <a:t>Some reserved issues at a national CBA level can never be altered by regional clauses</a:t>
            </a:r>
            <a:r>
              <a:rPr lang="es-ES" smtClean="0"/>
              <a:t>. </a:t>
            </a:r>
            <a:endParaRPr lang="es-ES"/>
          </a:p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9474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z="2000" b="1" smtClean="0"/>
          </a:p>
          <a:p>
            <a:pPr marL="0" indent="0">
              <a:buNone/>
            </a:pPr>
            <a:endParaRPr lang="es-ES" sz="1600" smtClean="0"/>
          </a:p>
          <a:p>
            <a:pPr>
              <a:lnSpc>
                <a:spcPct val="120000"/>
              </a:lnSpc>
            </a:pPr>
            <a:endParaRPr lang="es-ES" sz="1600"/>
          </a:p>
          <a:p>
            <a:pPr marL="0" indent="0">
              <a:buNone/>
            </a:pPr>
            <a:endParaRPr lang="es-ES" sz="1600" b="1" smtClean="0"/>
          </a:p>
          <a:p>
            <a:pPr marL="0" indent="0">
              <a:buNone/>
            </a:pPr>
            <a:endParaRPr lang="es-ES" sz="2000" b="1"/>
          </a:p>
          <a:p>
            <a:endParaRPr lang="es-ES" sz="2300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Level of collective bargaining</a:t>
            </a:r>
            <a:endParaRPr lang="es-ES" sz="3200"/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491483"/>
              </p:ext>
            </p:extLst>
          </p:nvPr>
        </p:nvGraphicFramePr>
        <p:xfrm>
          <a:off x="395536" y="1772816"/>
          <a:ext cx="8208912" cy="2786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228"/>
                <a:gridCol w="2052228"/>
                <a:gridCol w="2339924"/>
                <a:gridCol w="1764532"/>
              </a:tblGrid>
              <a:tr h="920674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National level (intersectoral)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Sectoral level (national, regional, provincial)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Company level</a:t>
                      </a:r>
                      <a:endParaRPr lang="es-ES"/>
                    </a:p>
                  </a:txBody>
                  <a:tcPr/>
                </a:tc>
              </a:tr>
              <a:tr h="807518">
                <a:tc>
                  <a:txBody>
                    <a:bodyPr/>
                    <a:lstStyle/>
                    <a:p>
                      <a:r>
                        <a:rPr lang="es-ES" smtClean="0"/>
                        <a:t>Dominant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X (decreasing –especially provincial)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95747">
                <a:tc>
                  <a:txBody>
                    <a:bodyPr/>
                    <a:lstStyle/>
                    <a:p>
                      <a:r>
                        <a:rPr lang="es-ES" smtClean="0"/>
                        <a:t>Important but not dominant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X (increasing)</a:t>
                      </a:r>
                      <a:endParaRPr lang="es-ES"/>
                    </a:p>
                  </a:txBody>
                  <a:tcPr/>
                </a:tc>
              </a:tr>
              <a:tr h="418399">
                <a:tc>
                  <a:txBody>
                    <a:bodyPr/>
                    <a:lstStyle/>
                    <a:p>
                      <a:r>
                        <a:rPr lang="es-ES" smtClean="0"/>
                        <a:t>Existing 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mtClean="0"/>
                        <a:t>X</a:t>
                      </a:r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539552" y="4989087"/>
            <a:ext cx="76328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sz="1400" smtClean="0"/>
              <a:t>Source: based on EIRO Country figures report “Spain: Industrial relations profile”. 2012</a:t>
            </a:r>
            <a:endParaRPr lang="es-ES" sz="1400"/>
          </a:p>
          <a:p>
            <a:endParaRPr lang="es-ES" sz="1200" b="1"/>
          </a:p>
        </p:txBody>
      </p:sp>
    </p:spTree>
    <p:extLst>
      <p:ext uri="{BB962C8B-B14F-4D97-AF65-F5344CB8AC3E}">
        <p14:creationId xmlns:p14="http://schemas.microsoft.com/office/powerpoint/2010/main" val="116426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z="2000" b="1" smtClean="0"/>
          </a:p>
          <a:p>
            <a:pPr marL="0" indent="0">
              <a:buNone/>
            </a:pPr>
            <a:endParaRPr lang="es-ES" b="1" smtClean="0"/>
          </a:p>
          <a:p>
            <a:pPr marL="0" indent="0">
              <a:buNone/>
            </a:pPr>
            <a:endParaRPr lang="es-ES" sz="2000" b="1"/>
          </a:p>
          <a:p>
            <a:endParaRPr lang="es-ES" sz="2300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Collective Bargaining coverage rate</a:t>
            </a:r>
            <a:endParaRPr lang="es-ES" sz="3200"/>
          </a:p>
        </p:txBody>
      </p:sp>
      <p:sp>
        <p:nvSpPr>
          <p:cNvPr id="5" name="4 Rectángulo"/>
          <p:cNvSpPr/>
          <p:nvPr/>
        </p:nvSpPr>
        <p:spPr>
          <a:xfrm>
            <a:off x="539552" y="5373216"/>
            <a:ext cx="7632848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sz="1400" smtClean="0"/>
              <a:t>Source: based on official data from Journal of Labour Statistics, Ministry of  Employment and Social Security, Spain</a:t>
            </a:r>
            <a:endParaRPr lang="es-ES" sz="1400"/>
          </a:p>
          <a:p>
            <a:endParaRPr lang="es-ES" sz="1200" b="1"/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223020"/>
              </p:ext>
            </p:extLst>
          </p:nvPr>
        </p:nvGraphicFramePr>
        <p:xfrm>
          <a:off x="539552" y="1772816"/>
          <a:ext cx="7920879" cy="35115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111"/>
                <a:gridCol w="1296144"/>
                <a:gridCol w="4174800"/>
                <a:gridCol w="1441824"/>
              </a:tblGrid>
              <a:tr h="49045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Date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Employees covered by agreements (4th semester)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Coverage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749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Employees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Employees covered by any agreement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37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2006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16.466.200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11.119.311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67,53%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2007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16.876.500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11.606.469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68,77%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2008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16.308.200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11.968.148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73,39%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2009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15.492.600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11.557.800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74,60%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2010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15.314.200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10.794.334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70,49%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2011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14.829.200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10.662.783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71,90%</a:t>
                      </a:r>
                      <a:endParaRPr lang="es-E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</a:rPr>
                        <a:t>2012</a:t>
                      </a:r>
                      <a:endParaRPr lang="es-ES" sz="18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</a:rPr>
                        <a:t>13.925.500</a:t>
                      </a:r>
                      <a:endParaRPr lang="es-ES" sz="18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</a:rPr>
                        <a:t>9.013.852</a:t>
                      </a:r>
                      <a:endParaRPr lang="es-ES" sz="18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</a:rPr>
                        <a:t>64,73%</a:t>
                      </a:r>
                      <a:endParaRPr lang="es-ES" sz="18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</a:rPr>
                        <a:t>2013</a:t>
                      </a:r>
                      <a:endParaRPr lang="es-ES" sz="18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</a:rPr>
                        <a:t>13.737.300</a:t>
                      </a:r>
                      <a:endParaRPr lang="es-ES" sz="18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</a:rPr>
                        <a:t>5.040.545</a:t>
                      </a:r>
                      <a:endParaRPr lang="es-ES" sz="18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</a:rPr>
                        <a:t>36,69%</a:t>
                      </a:r>
                      <a:endParaRPr lang="es-ES" sz="18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098675" y="278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s-ES" alt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alt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72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>
            <a:normAutofit/>
          </a:bodyPr>
          <a:lstStyle/>
          <a:p>
            <a:r>
              <a:rPr lang="es-ES" sz="2000" smtClean="0"/>
              <a:t>Opting-out from CBA is reinforced by Labour Reform Act 3/2012 when economical difficulties in the company or any “organizational, technical or productive” reasons (in content and proceeding): companies are encouraged to temporarlily inapplicate clauses ruling salary, working time, remuneration system, shift work, working system, functions, protection improvements. </a:t>
            </a:r>
          </a:p>
          <a:p>
            <a:endParaRPr lang="es-ES" sz="2000"/>
          </a:p>
          <a:p>
            <a:r>
              <a:rPr lang="es-ES" sz="2000" smtClean="0"/>
              <a:t>2012: 1.848 inapplications (129.983 workers affected)</a:t>
            </a:r>
          </a:p>
          <a:p>
            <a:r>
              <a:rPr lang="es-ES" sz="2000" i="1" smtClean="0"/>
              <a:t>2013: 748 inapplications (29.352 workers affected) </a:t>
            </a:r>
          </a:p>
          <a:p>
            <a:pPr>
              <a:lnSpc>
                <a:spcPct val="120000"/>
              </a:lnSpc>
            </a:pPr>
            <a:r>
              <a:rPr lang="es-ES" sz="2000" smtClean="0"/>
              <a:t>Mostly workers from service sector and big companies affected</a:t>
            </a:r>
          </a:p>
          <a:p>
            <a:pPr>
              <a:lnSpc>
                <a:spcPct val="120000"/>
              </a:lnSpc>
            </a:pPr>
            <a:r>
              <a:rPr lang="es-ES" sz="2000" smtClean="0"/>
              <a:t>Mostly small companies (&lt;49 workers) opting out from CBA over the company</a:t>
            </a:r>
          </a:p>
          <a:p>
            <a:pPr>
              <a:lnSpc>
                <a:spcPct val="120000"/>
              </a:lnSpc>
            </a:pPr>
            <a:r>
              <a:rPr lang="es-ES" sz="2000" smtClean="0"/>
              <a:t>Mostly agreed after consulting period. </a:t>
            </a:r>
            <a:endParaRPr lang="es-ES" sz="2000"/>
          </a:p>
          <a:p>
            <a:pPr marL="0" indent="0">
              <a:buNone/>
            </a:pPr>
            <a:endParaRPr lang="es-ES" sz="1600" b="1" smtClean="0"/>
          </a:p>
          <a:p>
            <a:pPr marL="0" indent="0">
              <a:buNone/>
            </a:pPr>
            <a:endParaRPr lang="es-ES" sz="2000" b="1"/>
          </a:p>
          <a:p>
            <a:endParaRPr lang="es-ES" sz="2300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Non-aplication of CBA</a:t>
            </a:r>
            <a:endParaRPr lang="es-ES" sz="3200"/>
          </a:p>
        </p:txBody>
      </p:sp>
    </p:spTree>
    <p:extLst>
      <p:ext uri="{BB962C8B-B14F-4D97-AF65-F5344CB8AC3E}">
        <p14:creationId xmlns:p14="http://schemas.microsoft.com/office/powerpoint/2010/main" val="284903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000" b="1" smtClean="0"/>
              <a:t>Settlement of labour disputes</a:t>
            </a:r>
            <a:r>
              <a:rPr lang="es-ES" sz="2000" b="1"/>
              <a:t> </a:t>
            </a:r>
            <a:r>
              <a:rPr lang="es-ES" sz="2000" b="1" smtClean="0">
                <a:sym typeface="Wingdings" panose="05000000000000000000" pitchFamily="2" charset="2"/>
              </a:rPr>
              <a:t> Arbitration and Mediation (</a:t>
            </a:r>
            <a:r>
              <a:rPr lang="es-ES" sz="2000" b="1" i="1" smtClean="0">
                <a:sym typeface="Wingdings" panose="05000000000000000000" pitchFamily="2" charset="2"/>
              </a:rPr>
              <a:t>SMAC &amp; SIMA</a:t>
            </a:r>
            <a:r>
              <a:rPr lang="es-ES" sz="2000" b="1" smtClean="0">
                <a:sym typeface="Wingdings" panose="05000000000000000000" pitchFamily="2" charset="2"/>
              </a:rPr>
              <a:t>)</a:t>
            </a:r>
          </a:p>
          <a:p>
            <a:pPr marL="0" indent="0">
              <a:buNone/>
            </a:pPr>
            <a:r>
              <a:rPr lang="es-ES" sz="2000" b="1" smtClean="0">
                <a:sym typeface="Wingdings" panose="05000000000000000000" pitchFamily="2" charset="2"/>
              </a:rPr>
              <a:t>Labour Courts</a:t>
            </a:r>
            <a:endParaRPr lang="es-ES" sz="2000" b="1" smtClean="0"/>
          </a:p>
          <a:p>
            <a:pPr marL="0" indent="0">
              <a:buNone/>
            </a:pPr>
            <a:endParaRPr lang="es-ES" sz="2000" b="1" smtClean="0"/>
          </a:p>
          <a:p>
            <a:pPr marL="0" indent="0">
              <a:buNone/>
            </a:pPr>
            <a:endParaRPr lang="es-ES" sz="2000" b="1"/>
          </a:p>
          <a:p>
            <a:pPr marL="0" indent="0">
              <a:buNone/>
            </a:pPr>
            <a:r>
              <a:rPr lang="es-ES" sz="2000" b="1" smtClean="0"/>
              <a:t> </a:t>
            </a:r>
          </a:p>
          <a:p>
            <a:pPr marL="0" indent="0">
              <a:buNone/>
            </a:pPr>
            <a:endParaRPr lang="es-ES" sz="1600" smtClean="0"/>
          </a:p>
          <a:p>
            <a:pPr>
              <a:lnSpc>
                <a:spcPct val="120000"/>
              </a:lnSpc>
            </a:pPr>
            <a:endParaRPr lang="es-ES" sz="1600"/>
          </a:p>
          <a:p>
            <a:pPr marL="0" indent="0">
              <a:buNone/>
            </a:pPr>
            <a:endParaRPr lang="es-ES" sz="1600" b="1" smtClean="0"/>
          </a:p>
          <a:p>
            <a:pPr marL="0" indent="0">
              <a:buNone/>
            </a:pPr>
            <a:endParaRPr lang="es-ES" sz="2000" b="1"/>
          </a:p>
          <a:p>
            <a:endParaRPr lang="es-ES" sz="2300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Strikes, industrial disputes and social dialogue</a:t>
            </a:r>
            <a:endParaRPr lang="es-ES" sz="3200"/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515212"/>
              </p:ext>
            </p:extLst>
          </p:nvPr>
        </p:nvGraphicFramePr>
        <p:xfrm>
          <a:off x="611560" y="2564904"/>
          <a:ext cx="7992887" cy="315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6"/>
                <a:gridCol w="1512168"/>
                <a:gridCol w="2088232"/>
                <a:gridCol w="3168351"/>
              </a:tblGrid>
              <a:tr h="657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 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Total Strikes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Non-worked days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smtClean="0">
                          <a:effectLst/>
                        </a:rPr>
                        <a:t>“General” strikes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s-ES" sz="2000" baseline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National and transversal)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7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2006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779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927.402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7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2007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753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1.303.340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7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2008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812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1.509.653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7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2009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1002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1.299.352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7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2010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985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680.498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7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2011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779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520.534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7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2012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878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1.350.334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</a:t>
                      </a:r>
                      <a:endParaRPr lang="es-ES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60675" y="31718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54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z="2000" b="1" smtClean="0"/>
          </a:p>
          <a:p>
            <a:pPr marL="0" indent="0">
              <a:buNone/>
            </a:pPr>
            <a:endParaRPr lang="es-ES" sz="1600" smtClean="0"/>
          </a:p>
          <a:p>
            <a:pPr>
              <a:lnSpc>
                <a:spcPct val="120000"/>
              </a:lnSpc>
            </a:pPr>
            <a:endParaRPr lang="es-ES" sz="1600"/>
          </a:p>
          <a:p>
            <a:pPr marL="0" indent="0">
              <a:buNone/>
            </a:pPr>
            <a:endParaRPr lang="es-ES" sz="1600" b="1" smtClean="0"/>
          </a:p>
          <a:p>
            <a:pPr marL="0" indent="0">
              <a:buNone/>
            </a:pPr>
            <a:endParaRPr lang="es-ES" sz="2000" b="1"/>
          </a:p>
          <a:p>
            <a:endParaRPr lang="es-ES" sz="2300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Tripartite concertation and implication of social partners in policy decisions</a:t>
            </a:r>
            <a:endParaRPr lang="es-ES" sz="3200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609600" y="1565176"/>
            <a:ext cx="8229600" cy="5064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s-ES" sz="2000" b="1" smtClean="0"/>
          </a:p>
          <a:p>
            <a:r>
              <a:rPr lang="es-ES" sz="2000" smtClean="0"/>
              <a:t>Very diverse and irregular; some at national and regional level (CES, Basque Country, Catalonia). Traditional interventionism of the State.</a:t>
            </a:r>
          </a:p>
          <a:p>
            <a:r>
              <a:rPr lang="es-ES" sz="2000" smtClean="0"/>
              <a:t>Different phases (economical, social &amp; political context –party in government)</a:t>
            </a:r>
          </a:p>
          <a:p>
            <a:pPr lvl="1"/>
            <a:r>
              <a:rPr lang="es-ES" sz="1600" smtClean="0"/>
              <a:t>1977-1991: Transition, Democratic Consolidation, Crisis  – Great social pacts (social protection, working time reduction, salary policy, etc) – Pactos de la Moncloa; Acuerdo Económico y Social, CES –tripartite organism.</a:t>
            </a:r>
          </a:p>
          <a:p>
            <a:pPr lvl="1"/>
            <a:r>
              <a:rPr lang="es-ES" sz="1600" smtClean="0"/>
              <a:t>1994-1999: no great pacts, only specific agreements between Government and social partners (employment, labour reform, arbitration and mediation); i.e. Acuerdo Interconfederal para la Estabilidad en el Empleo.</a:t>
            </a:r>
          </a:p>
          <a:p>
            <a:pPr lvl="1"/>
            <a:r>
              <a:rPr lang="es-ES" sz="1600" smtClean="0"/>
              <a:t>2000-2003: Rupture</a:t>
            </a:r>
          </a:p>
          <a:p>
            <a:pPr lvl="1"/>
            <a:r>
              <a:rPr lang="es-ES" sz="1600" smtClean="0"/>
              <a:t>2004-2009: Concertation recovered</a:t>
            </a:r>
          </a:p>
          <a:p>
            <a:pPr lvl="1"/>
            <a:r>
              <a:rPr lang="es-ES" sz="1600" smtClean="0"/>
              <a:t>2010-Present: Rupture (i.e. Labour Reform Act 3/2012: “authoritarian”</a:t>
            </a:r>
          </a:p>
          <a:p>
            <a:pPr marL="0" indent="0">
              <a:buFont typeface="Arial" pitchFamily="34" charset="0"/>
              <a:buNone/>
            </a:pPr>
            <a:endParaRPr lang="es-ES" sz="1600" b="1" smtClean="0"/>
          </a:p>
          <a:p>
            <a:pPr marL="0" indent="0">
              <a:buFont typeface="Arial" pitchFamily="34" charset="0"/>
              <a:buNone/>
            </a:pPr>
            <a:endParaRPr lang="es-ES" sz="2000" b="1" smtClean="0"/>
          </a:p>
          <a:p>
            <a:endParaRPr lang="es-ES" sz="2300" smtClean="0"/>
          </a:p>
          <a:p>
            <a:pPr marL="0" indent="0">
              <a:buFont typeface="Arial" pitchFamily="34" charset="0"/>
              <a:buNone/>
            </a:pPr>
            <a:endParaRPr lang="es-ES" smtClean="0"/>
          </a:p>
          <a:p>
            <a:pPr marL="0" indent="0">
              <a:buFont typeface="Arial" pitchFamily="34" charset="0"/>
              <a:buNone/>
            </a:pPr>
            <a:endParaRPr lang="es-ES" smtClean="0"/>
          </a:p>
          <a:p>
            <a:pPr marL="0" indent="0">
              <a:buFont typeface="Arial" pitchFamily="34" charset="0"/>
              <a:buNone/>
            </a:pPr>
            <a:endParaRPr lang="es-ES" smtClean="0"/>
          </a:p>
          <a:p>
            <a:pPr marL="0" indent="0">
              <a:buFont typeface="Arial" pitchFamily="34" charset="0"/>
              <a:buNone/>
            </a:pPr>
            <a:endParaRPr lang="es-ES" smtClean="0"/>
          </a:p>
          <a:p>
            <a:pPr marL="0" indent="0">
              <a:buFont typeface="Arial" pitchFamily="34" charset="0"/>
              <a:buNone/>
            </a:pPr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47562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191744"/>
          </a:xfrm>
        </p:spPr>
        <p:txBody>
          <a:bodyPr/>
          <a:lstStyle/>
          <a:p>
            <a:pPr algn="ctr"/>
            <a:r>
              <a:rPr lang="es-ES" smtClean="0"/>
              <a:t/>
            </a:r>
            <a:br>
              <a:rPr lang="es-ES" smtClean="0"/>
            </a:br>
            <a:r>
              <a:rPr lang="es-ES"/>
              <a:t/>
            </a:r>
            <a:br>
              <a:rPr lang="es-ES"/>
            </a:br>
            <a:r>
              <a:rPr lang="es-ES" smtClean="0"/>
              <a:t>Thank you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339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Programme Full Partners</a:t>
            </a:r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421185"/>
            <a:ext cx="1381125" cy="4000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843570"/>
            <a:ext cx="1381125" cy="390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882" y="4799310"/>
            <a:ext cx="1892300" cy="596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380" y="1609632"/>
            <a:ext cx="1381125" cy="1304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322637"/>
            <a:ext cx="1381125" cy="8096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530723"/>
            <a:ext cx="1381125" cy="581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809656"/>
            <a:ext cx="1381125" cy="9048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27374"/>
            <a:ext cx="1381125" cy="12001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72" y="4869160"/>
            <a:ext cx="1381125" cy="457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16846"/>
            <a:ext cx="2278566" cy="68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90600"/>
          </a:xfrm>
        </p:spPr>
        <p:txBody>
          <a:bodyPr>
            <a:noAutofit/>
          </a:bodyPr>
          <a:lstStyle/>
          <a:p>
            <a:r>
              <a:rPr lang="es-ES" sz="3600" smtClean="0"/>
              <a:t>Introduction to the Spanish Model of IR</a:t>
            </a:r>
            <a:endParaRPr lang="es-ES" sz="360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mtClean="0"/>
          </a:p>
          <a:p>
            <a:r>
              <a:rPr lang="es-ES" smtClean="0"/>
              <a:t>State-Centred model -J. Visser (2008) and European Commission-</a:t>
            </a:r>
          </a:p>
          <a:p>
            <a:pPr lvl="1"/>
            <a:r>
              <a:rPr lang="es-ES" smtClean="0"/>
              <a:t>high organisational density, </a:t>
            </a:r>
          </a:p>
          <a:p>
            <a:pPr lvl="1"/>
            <a:r>
              <a:rPr lang="es-ES" smtClean="0"/>
              <a:t>high CBA coverage, </a:t>
            </a:r>
          </a:p>
          <a:p>
            <a:pPr lvl="1"/>
            <a:r>
              <a:rPr lang="es-ES" smtClean="0"/>
              <a:t>low involvement of social partners in the state and public policies, </a:t>
            </a:r>
          </a:p>
          <a:p>
            <a:pPr lvl="1"/>
            <a:r>
              <a:rPr lang="es-ES" smtClean="0"/>
              <a:t>low centralisation</a:t>
            </a:r>
          </a:p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153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z="2000" b="1"/>
          </a:p>
          <a:p>
            <a:pPr marL="0" indent="0">
              <a:buNone/>
            </a:pPr>
            <a:endParaRPr lang="es-ES" sz="1600"/>
          </a:p>
          <a:p>
            <a:pPr>
              <a:lnSpc>
                <a:spcPct val="120000"/>
              </a:lnSpc>
            </a:pPr>
            <a:endParaRPr lang="es-ES" sz="1600" smtClean="0"/>
          </a:p>
          <a:p>
            <a:pPr>
              <a:lnSpc>
                <a:spcPct val="120000"/>
              </a:lnSpc>
            </a:pPr>
            <a:endParaRPr lang="es-ES" sz="1600"/>
          </a:p>
          <a:p>
            <a:pPr marL="0" indent="0">
              <a:buNone/>
            </a:pPr>
            <a:endParaRPr lang="es-ES" sz="1600" b="1" smtClean="0"/>
          </a:p>
          <a:p>
            <a:pPr marL="0" indent="0">
              <a:buNone/>
            </a:pPr>
            <a:endParaRPr lang="es-ES" sz="2000" b="1"/>
          </a:p>
          <a:p>
            <a:endParaRPr lang="es-ES" sz="2300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Legal framework</a:t>
            </a:r>
            <a:endParaRPr lang="es-ES" sz="3200"/>
          </a:p>
        </p:txBody>
      </p:sp>
      <p:sp>
        <p:nvSpPr>
          <p:cNvPr id="7" name="2 Marcador de contenido"/>
          <p:cNvSpPr txBox="1">
            <a:spLocks/>
          </p:cNvSpPr>
          <p:nvPr/>
        </p:nvSpPr>
        <p:spPr>
          <a:xfrm>
            <a:off x="467544" y="1700808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rgbClr val="293275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s-ES" smtClean="0"/>
          </a:p>
          <a:p>
            <a:r>
              <a:rPr lang="es-ES" smtClean="0"/>
              <a:t>Spanish Constitution 1978 (collective autonomy, binding nature of CBA, union freedom)</a:t>
            </a:r>
          </a:p>
          <a:p>
            <a:r>
              <a:rPr lang="es-ES" smtClean="0"/>
              <a:t>Workers’ Statute Act (</a:t>
            </a:r>
            <a:r>
              <a:rPr lang="es-ES" i="1" smtClean="0"/>
              <a:t>Estatuto de los Trabajadores</a:t>
            </a:r>
            <a:r>
              <a:rPr lang="es-ES" smtClean="0"/>
              <a:t>) </a:t>
            </a:r>
            <a:r>
              <a:rPr lang="es-ES" smtClean="0">
                <a:sym typeface="Wingdings" panose="05000000000000000000" pitchFamily="2" charset="2"/>
              </a:rPr>
              <a:t> Labour Reform Act 3/2012 (pending constitutional challenge)</a:t>
            </a:r>
            <a:endParaRPr lang="es-ES" smtClean="0"/>
          </a:p>
          <a:p>
            <a:r>
              <a:rPr lang="es-ES" smtClean="0"/>
              <a:t>Union Freedom Act (</a:t>
            </a:r>
            <a:r>
              <a:rPr lang="es-ES" i="1" smtClean="0"/>
              <a:t>Ley Orgánica de Libertad Sindica</a:t>
            </a:r>
            <a:r>
              <a:rPr lang="es-ES" smtClean="0"/>
              <a:t>l)</a:t>
            </a:r>
          </a:p>
          <a:p>
            <a:r>
              <a:rPr lang="es-ES" smtClean="0"/>
              <a:t>Intersectoral Collective Bargaining Agreements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690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Actors – Workers representation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  <a:p>
            <a:r>
              <a:rPr lang="es-ES" smtClean="0"/>
              <a:t>Union density (2011): 15% employees are members of TU</a:t>
            </a:r>
          </a:p>
          <a:p>
            <a:pPr marL="0" indent="0" algn="ctr">
              <a:buNone/>
            </a:pPr>
            <a:r>
              <a:rPr lang="es-ES" smtClean="0"/>
              <a:t>BUT</a:t>
            </a:r>
          </a:p>
          <a:p>
            <a:pPr marL="0" indent="0">
              <a:buNone/>
            </a:pPr>
            <a:endParaRPr lang="es-ES"/>
          </a:p>
          <a:p>
            <a:r>
              <a:rPr lang="es-ES" smtClean="0"/>
              <a:t>98,1% (2009) WC members are TU members</a:t>
            </a:r>
          </a:p>
          <a:p>
            <a:pPr marL="0" indent="0">
              <a:buNone/>
            </a:pPr>
            <a:r>
              <a:rPr lang="es-ES" smtClean="0">
                <a:sym typeface="Wingdings" panose="05000000000000000000" pitchFamily="2" charset="2"/>
              </a:rPr>
              <a:t> TU have greater support than TU density (only affiliation) would indicate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0238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s-ES" sz="2000" b="1" smtClean="0"/>
          </a:p>
          <a:p>
            <a:pPr marL="0" indent="0" algn="ctr">
              <a:buNone/>
            </a:pPr>
            <a:r>
              <a:rPr lang="es-ES" sz="2000" b="1" smtClean="0"/>
              <a:t>DUAL MODEL OF REPRESENTATION IN COMPANIES</a:t>
            </a:r>
          </a:p>
          <a:p>
            <a:pPr marL="0" indent="0">
              <a:buNone/>
            </a:pPr>
            <a:endParaRPr lang="es-ES" sz="2000" b="1"/>
          </a:p>
          <a:p>
            <a:r>
              <a:rPr lang="es-ES" sz="2300" smtClean="0"/>
              <a:t>Unitary representation (elective basis) – mostly TU extraction</a:t>
            </a:r>
          </a:p>
          <a:p>
            <a:pPr lvl="1"/>
            <a:r>
              <a:rPr lang="es-ES" sz="1900" smtClean="0"/>
              <a:t>Workers’ delegates (6-49 </a:t>
            </a:r>
            <a:r>
              <a:rPr lang="es-ES" sz="1900" smtClean="0">
                <a:sym typeface="Wingdings" panose="05000000000000000000" pitchFamily="2" charset="2"/>
              </a:rPr>
              <a:t> 1 to 3</a:t>
            </a:r>
            <a:r>
              <a:rPr lang="es-ES" sz="1900" smtClean="0"/>
              <a:t>)</a:t>
            </a:r>
          </a:p>
          <a:p>
            <a:pPr lvl="1"/>
            <a:r>
              <a:rPr lang="es-ES" sz="1900" smtClean="0"/>
              <a:t>Works Council (50 or more </a:t>
            </a:r>
            <a:r>
              <a:rPr lang="es-ES" sz="1900" smtClean="0">
                <a:sym typeface="Wingdings" panose="05000000000000000000" pitchFamily="2" charset="2"/>
              </a:rPr>
              <a:t> 5 to 75)</a:t>
            </a:r>
            <a:endParaRPr lang="es-ES" sz="1900" smtClean="0"/>
          </a:p>
          <a:p>
            <a:pPr lvl="1"/>
            <a:r>
              <a:rPr lang="es-ES" sz="1900" smtClean="0"/>
              <a:t>Intercenter Council (max. 13 members from WC)</a:t>
            </a:r>
          </a:p>
          <a:p>
            <a:endParaRPr lang="es-ES" sz="2300"/>
          </a:p>
          <a:p>
            <a:r>
              <a:rPr lang="es-ES" sz="2300" smtClean="0"/>
              <a:t>Union action </a:t>
            </a:r>
            <a:r>
              <a:rPr lang="es-ES" sz="2300" smtClean="0">
                <a:sym typeface="Wingdings" panose="05000000000000000000" pitchFamily="2" charset="2"/>
              </a:rPr>
              <a:t> TU deployment: electoral audience, not affiliation</a:t>
            </a:r>
            <a:endParaRPr lang="es-ES" sz="2300" smtClean="0"/>
          </a:p>
          <a:p>
            <a:pPr lvl="1"/>
            <a:r>
              <a:rPr lang="es-ES" sz="1900" smtClean="0"/>
              <a:t>TU sections : workers unionized may create.</a:t>
            </a:r>
          </a:p>
          <a:p>
            <a:pPr lvl="1"/>
            <a:r>
              <a:rPr lang="es-ES" sz="1900"/>
              <a:t>TU </a:t>
            </a:r>
            <a:r>
              <a:rPr lang="es-ES" sz="1900" smtClean="0"/>
              <a:t>delegates, representing sections </a:t>
            </a:r>
            <a:r>
              <a:rPr lang="es-ES" sz="1900"/>
              <a:t>(251 or more </a:t>
            </a:r>
            <a:r>
              <a:rPr lang="es-ES" sz="1900" smtClean="0">
                <a:sym typeface="Wingdings" panose="05000000000000000000" pitchFamily="2" charset="2"/>
              </a:rPr>
              <a:t> 1 to4, if TU 10% or more at WC; only 1, if less than 10% at WC)</a:t>
            </a:r>
            <a:endParaRPr lang="es-ES" sz="1900"/>
          </a:p>
          <a:p>
            <a:pPr lvl="1"/>
            <a:endParaRPr lang="es-ES" sz="1900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Actors – Workers representation</a:t>
            </a:r>
            <a:endParaRPr lang="es-ES" sz="3200"/>
          </a:p>
        </p:txBody>
      </p:sp>
    </p:spTree>
    <p:extLst>
      <p:ext uri="{BB962C8B-B14F-4D97-AF65-F5344CB8AC3E}">
        <p14:creationId xmlns:p14="http://schemas.microsoft.com/office/powerpoint/2010/main" val="17696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8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z="2000" b="1" smtClean="0"/>
          </a:p>
          <a:p>
            <a:pPr marL="0" indent="0">
              <a:buNone/>
            </a:pPr>
            <a:endParaRPr lang="es-ES" sz="2000" b="1"/>
          </a:p>
          <a:p>
            <a:pPr marL="0" indent="0">
              <a:buNone/>
            </a:pPr>
            <a:endParaRPr lang="es-ES" sz="2000" b="1" smtClean="0"/>
          </a:p>
          <a:p>
            <a:pPr marL="0" indent="0" algn="ctr">
              <a:buNone/>
            </a:pPr>
            <a:r>
              <a:rPr lang="es-ES" sz="2000" b="1" smtClean="0"/>
              <a:t>Fonctions WC and TU:</a:t>
            </a:r>
          </a:p>
          <a:p>
            <a:pPr algn="ctr"/>
            <a:r>
              <a:rPr lang="es-ES" sz="2000" smtClean="0"/>
              <a:t>Negociate </a:t>
            </a:r>
            <a:r>
              <a:rPr lang="es-ES" sz="2000" smtClean="0"/>
              <a:t>CBAs (TU section with majority of members in the WC is the partner for negociation at company level, if it decides so)</a:t>
            </a:r>
            <a:endParaRPr lang="es-ES" sz="2000" smtClean="0"/>
          </a:p>
          <a:p>
            <a:pPr algn="ctr"/>
            <a:r>
              <a:rPr lang="es-ES" sz="2000" smtClean="0"/>
              <a:t>Information and consultation</a:t>
            </a:r>
          </a:p>
          <a:p>
            <a:pPr algn="ctr"/>
            <a:r>
              <a:rPr lang="es-ES" sz="2000" smtClean="0"/>
              <a:t>Control and supervision</a:t>
            </a:r>
          </a:p>
          <a:p>
            <a:pPr algn="ctr"/>
            <a:r>
              <a:rPr lang="es-ES" sz="2000" smtClean="0"/>
              <a:t>Others</a:t>
            </a:r>
          </a:p>
          <a:p>
            <a:pPr algn="ctr"/>
            <a:endParaRPr lang="es-ES" sz="2000" smtClean="0"/>
          </a:p>
          <a:p>
            <a:pPr marL="0" indent="0">
              <a:buNone/>
            </a:pPr>
            <a:endParaRPr lang="es-ES" sz="2000" b="1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Actors – Workers representation</a:t>
            </a:r>
            <a:endParaRPr lang="es-ES" sz="3200"/>
          </a:p>
        </p:txBody>
      </p:sp>
    </p:spTree>
    <p:extLst>
      <p:ext uri="{BB962C8B-B14F-4D97-AF65-F5344CB8AC3E}">
        <p14:creationId xmlns:p14="http://schemas.microsoft.com/office/powerpoint/2010/main" val="194617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848200"/>
          </a:xfrm>
        </p:spPr>
        <p:txBody>
          <a:bodyPr>
            <a:normAutofit lnSpcReduction="10000"/>
          </a:bodyPr>
          <a:lstStyle/>
          <a:p>
            <a:r>
              <a:rPr lang="es-ES" b="1" smtClean="0"/>
              <a:t>Representativeness</a:t>
            </a:r>
          </a:p>
          <a:p>
            <a:pPr marL="0" indent="0">
              <a:buNone/>
            </a:pPr>
            <a:endParaRPr lang="es-ES" sz="2000" b="1" smtClean="0"/>
          </a:p>
          <a:p>
            <a:pPr marL="0" indent="0">
              <a:buNone/>
            </a:pPr>
            <a:r>
              <a:rPr lang="es-ES" sz="2000" b="1" smtClean="0"/>
              <a:t>Most representative: </a:t>
            </a:r>
            <a:r>
              <a:rPr lang="es-ES" sz="2000" smtClean="0"/>
              <a:t>(institutional representation in tripartite concertation and right of using public premises)</a:t>
            </a:r>
            <a:endParaRPr lang="es-ES" sz="2000" b="1"/>
          </a:p>
          <a:p>
            <a:r>
              <a:rPr lang="es-ES" sz="2000" smtClean="0"/>
              <a:t>National: 10</a:t>
            </a:r>
            <a:r>
              <a:rPr lang="es-ES" sz="2000"/>
              <a:t>% or more (Workers </a:t>
            </a:r>
            <a:r>
              <a:rPr lang="es-ES" sz="2000" smtClean="0"/>
              <a:t>delegates + </a:t>
            </a:r>
            <a:r>
              <a:rPr lang="es-ES" sz="2000"/>
              <a:t>WC </a:t>
            </a:r>
            <a:r>
              <a:rPr lang="es-ES" sz="2000" smtClean="0"/>
              <a:t>members + </a:t>
            </a:r>
            <a:r>
              <a:rPr lang="es-ES" sz="2000"/>
              <a:t>Public Administration</a:t>
            </a:r>
            <a:r>
              <a:rPr lang="es-ES" sz="2000" smtClean="0"/>
              <a:t>) &amp; member federations. </a:t>
            </a:r>
          </a:p>
          <a:p>
            <a:r>
              <a:rPr lang="es-ES" sz="2000" smtClean="0"/>
              <a:t>Regional (</a:t>
            </a:r>
            <a:r>
              <a:rPr lang="es-ES" sz="2000" i="1" smtClean="0"/>
              <a:t>Comunidad Autónoma</a:t>
            </a:r>
            <a:r>
              <a:rPr lang="es-ES" sz="2000" smtClean="0"/>
              <a:t>): </a:t>
            </a:r>
            <a:r>
              <a:rPr lang="es-ES" sz="2000"/>
              <a:t>15% or more (</a:t>
            </a:r>
            <a:r>
              <a:rPr lang="es-ES" sz="2000" smtClean="0"/>
              <a:t>WD  + </a:t>
            </a:r>
            <a:r>
              <a:rPr lang="es-ES" sz="2000"/>
              <a:t>WC </a:t>
            </a:r>
            <a:r>
              <a:rPr lang="es-ES" sz="2000" smtClean="0"/>
              <a:t>members + Public </a:t>
            </a:r>
            <a:r>
              <a:rPr lang="es-ES" sz="2000"/>
              <a:t>Administration</a:t>
            </a:r>
            <a:r>
              <a:rPr lang="es-ES" sz="2000" smtClean="0"/>
              <a:t>); extra requirements: min. 1.500 representatives, and no member federation of any more representative TU at national level </a:t>
            </a:r>
            <a:r>
              <a:rPr lang="es-ES" sz="2000">
                <a:sym typeface="Wingdings" panose="05000000000000000000" pitchFamily="2" charset="2"/>
              </a:rPr>
              <a:t> ELA-STV (40%); LAB (17%); CIG (28</a:t>
            </a:r>
            <a:r>
              <a:rPr lang="es-ES" sz="2000" smtClean="0">
                <a:sym typeface="Wingdings" panose="05000000000000000000" pitchFamily="2" charset="2"/>
              </a:rPr>
              <a:t>%)</a:t>
            </a:r>
          </a:p>
          <a:p>
            <a:endParaRPr lang="es-ES" sz="200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s-ES" sz="2000" b="1" smtClean="0">
                <a:sym typeface="Wingdings" panose="05000000000000000000" pitchFamily="2" charset="2"/>
              </a:rPr>
              <a:t>Merely representative</a:t>
            </a:r>
            <a:r>
              <a:rPr lang="es-ES" sz="2000" smtClean="0">
                <a:sym typeface="Wingdings" panose="05000000000000000000" pitchFamily="2" charset="2"/>
              </a:rPr>
              <a:t>:</a:t>
            </a:r>
            <a:endParaRPr lang="es-ES" sz="2000">
              <a:sym typeface="Wingdings" panose="05000000000000000000" pitchFamily="2" charset="2"/>
            </a:endParaRPr>
          </a:p>
          <a:p>
            <a:r>
              <a:rPr lang="es-ES" sz="2000">
                <a:sym typeface="Wingdings" panose="05000000000000000000" pitchFamily="2" charset="2"/>
              </a:rPr>
              <a:t>O</a:t>
            </a:r>
            <a:r>
              <a:rPr lang="es-ES" sz="2000" smtClean="0">
                <a:sym typeface="Wingdings" panose="05000000000000000000" pitchFamily="2" charset="2"/>
              </a:rPr>
              <a:t>ther spheres </a:t>
            </a:r>
            <a:r>
              <a:rPr lang="es-ES" sz="2000">
                <a:sym typeface="Wingdings" panose="05000000000000000000" pitchFamily="2" charset="2"/>
              </a:rPr>
              <a:t>of negociation (</a:t>
            </a:r>
            <a:r>
              <a:rPr lang="es-ES" sz="2000" smtClean="0">
                <a:sym typeface="Wingdings" panose="05000000000000000000" pitchFamily="2" charset="2"/>
              </a:rPr>
              <a:t>territorial –province, etc- </a:t>
            </a:r>
            <a:r>
              <a:rPr lang="es-ES" sz="2000">
                <a:sym typeface="Wingdings" panose="05000000000000000000" pitchFamily="2" charset="2"/>
              </a:rPr>
              <a:t>or sector</a:t>
            </a:r>
            <a:r>
              <a:rPr lang="es-ES" sz="2000" smtClean="0">
                <a:sym typeface="Wingdings" panose="05000000000000000000" pitchFamily="2" charset="2"/>
              </a:rPr>
              <a:t>) : </a:t>
            </a:r>
            <a:r>
              <a:rPr lang="es-ES" sz="2000">
                <a:sym typeface="Wingdings" panose="05000000000000000000" pitchFamily="2" charset="2"/>
              </a:rPr>
              <a:t>10% or </a:t>
            </a:r>
            <a:r>
              <a:rPr lang="es-ES" sz="2000" smtClean="0">
                <a:sym typeface="Wingdings" panose="05000000000000000000" pitchFamily="2" charset="2"/>
              </a:rPr>
              <a:t>more.</a:t>
            </a:r>
            <a:endParaRPr lang="es-ES" sz="2000"/>
          </a:p>
          <a:p>
            <a:pPr marL="0" indent="0">
              <a:buNone/>
            </a:pPr>
            <a:endParaRPr lang="es-ES" sz="2000" b="1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Actors – Workers representation</a:t>
            </a:r>
            <a:endParaRPr lang="es-ES" sz="3200"/>
          </a:p>
        </p:txBody>
      </p:sp>
    </p:spTree>
    <p:extLst>
      <p:ext uri="{BB962C8B-B14F-4D97-AF65-F5344CB8AC3E}">
        <p14:creationId xmlns:p14="http://schemas.microsoft.com/office/powerpoint/2010/main" val="284181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5064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000" b="1" smtClean="0">
                <a:sym typeface="Wingdings" panose="05000000000000000000" pitchFamily="2" charset="2"/>
              </a:rPr>
              <a:t>TU pluralism &amp; TU dispersion/fragmentation (i.e. 237 TU with at least 1 representative in 1991), </a:t>
            </a:r>
          </a:p>
          <a:p>
            <a:pPr marL="0" indent="0" algn="ctr">
              <a:buNone/>
            </a:pPr>
            <a:r>
              <a:rPr lang="es-ES" sz="2000" b="1" smtClean="0">
                <a:sym typeface="Wingdings" panose="05000000000000000000" pitchFamily="2" charset="2"/>
              </a:rPr>
              <a:t>BUT</a:t>
            </a:r>
          </a:p>
          <a:p>
            <a:pPr marL="0" indent="0">
              <a:buNone/>
            </a:pPr>
            <a:r>
              <a:rPr lang="es-ES" sz="2000" b="1" smtClean="0">
                <a:sym typeface="Wingdings" panose="05000000000000000000" pitchFamily="2" charset="2"/>
              </a:rPr>
              <a:t>TU concentration &amp; unitary collective action is promoted (effectiveness) = bi-unionization</a:t>
            </a:r>
            <a:endParaRPr lang="es-ES" sz="2000" b="1" smtClean="0"/>
          </a:p>
          <a:p>
            <a:pPr marL="0" indent="0">
              <a:buNone/>
            </a:pPr>
            <a:endParaRPr lang="es-ES" sz="2000" b="1" smtClean="0"/>
          </a:p>
          <a:p>
            <a:pPr marL="0" indent="0">
              <a:buNone/>
            </a:pPr>
            <a:r>
              <a:rPr lang="es-ES" sz="2000" smtClean="0">
                <a:solidFill>
                  <a:srgbClr val="FF0000"/>
                </a:solidFill>
              </a:rPr>
              <a:t>CCOO 39%; UGT 37%</a:t>
            </a:r>
          </a:p>
          <a:p>
            <a:pPr marL="0" indent="0">
              <a:buNone/>
            </a:pPr>
            <a:r>
              <a:rPr lang="es-ES" sz="2000" smtClean="0"/>
              <a:t>USO 3%; CSI-CSIF 2,3%; </a:t>
            </a:r>
          </a:p>
          <a:p>
            <a:pPr marL="0" indent="0">
              <a:buNone/>
            </a:pPr>
            <a:r>
              <a:rPr lang="es-ES" sz="2000" smtClean="0"/>
              <a:t>CGT 1,3%; FETICO 1,2%; FSIE 1%; CEMSATSE 0,3%</a:t>
            </a:r>
          </a:p>
          <a:p>
            <a:pPr marL="0" indent="0">
              <a:buNone/>
            </a:pPr>
            <a:r>
              <a:rPr lang="es-ES" sz="2000" smtClean="0"/>
              <a:t>ELA-STV 40% (Basque Country)</a:t>
            </a:r>
          </a:p>
          <a:p>
            <a:pPr marL="0" indent="0">
              <a:buNone/>
            </a:pPr>
            <a:r>
              <a:rPr lang="es-ES" sz="2000" smtClean="0"/>
              <a:t>LAB 17% (Basque Country)</a:t>
            </a:r>
          </a:p>
          <a:p>
            <a:pPr marL="0" indent="0">
              <a:buNone/>
            </a:pPr>
            <a:r>
              <a:rPr lang="es-ES" sz="2000" smtClean="0"/>
              <a:t>CIG 28,5%</a:t>
            </a:r>
          </a:p>
          <a:p>
            <a:pPr marL="0" indent="0">
              <a:buNone/>
            </a:pPr>
            <a:r>
              <a:rPr lang="es-ES" sz="2000" smtClean="0"/>
              <a:t>…etc.</a:t>
            </a:r>
          </a:p>
          <a:p>
            <a:pPr marL="0" indent="0">
              <a:buNone/>
            </a:pPr>
            <a:endParaRPr lang="es-ES" sz="2000" b="1"/>
          </a:p>
          <a:p>
            <a:pPr marL="0" indent="0">
              <a:buNone/>
            </a:pPr>
            <a:endParaRPr lang="es-ES" sz="2000" b="1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 smtClean="0"/>
          </a:p>
          <a:p>
            <a:pPr marL="0" indent="0">
              <a:buNone/>
            </a:pPr>
            <a:endParaRPr lang="es-ES"/>
          </a:p>
          <a:p>
            <a:pPr marL="0" indent="0">
              <a:buNone/>
            </a:pPr>
            <a:endParaRPr lang="es-ES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Autofit/>
          </a:bodyPr>
          <a:lstStyle/>
          <a:p>
            <a:r>
              <a:rPr lang="es-ES" sz="3200" smtClean="0"/>
              <a:t>Actors – Workers representation</a:t>
            </a:r>
            <a:endParaRPr lang="es-ES" sz="3200"/>
          </a:p>
        </p:txBody>
      </p:sp>
    </p:spTree>
    <p:extLst>
      <p:ext uri="{BB962C8B-B14F-4D97-AF65-F5344CB8AC3E}">
        <p14:creationId xmlns:p14="http://schemas.microsoft.com/office/powerpoint/2010/main" val="221441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Actors – Employers’ representation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/>
              <a:t>No data regarding employer organisation density.</a:t>
            </a:r>
          </a:p>
          <a:p>
            <a:r>
              <a:rPr lang="es-ES" smtClean="0"/>
              <a:t>CEOE (1.200.000) &amp; CEPYME</a:t>
            </a:r>
          </a:p>
          <a:p>
            <a:r>
              <a:rPr lang="es-ES" smtClean="0"/>
              <a:t>Affiliation criteria, not elective</a:t>
            </a:r>
          </a:p>
          <a:p>
            <a:endParaRPr lang="es-ES"/>
          </a:p>
          <a:p>
            <a:r>
              <a:rPr lang="es-ES" smtClean="0"/>
              <a:t>Representativeness (difficult to prove):</a:t>
            </a:r>
          </a:p>
          <a:p>
            <a:pPr lvl="1"/>
            <a:r>
              <a:rPr lang="es-ES" smtClean="0"/>
              <a:t>National: 10% or more companies and employees</a:t>
            </a:r>
          </a:p>
          <a:p>
            <a:pPr lvl="1"/>
            <a:r>
              <a:rPr lang="es-ES" smtClean="0"/>
              <a:t>Regional: 15% or more companies or employees</a:t>
            </a:r>
          </a:p>
          <a:p>
            <a:pPr lvl="1"/>
            <a:r>
              <a:rPr lang="es-ES" smtClean="0"/>
              <a:t>Relevant sphere: 10% or more. </a:t>
            </a:r>
          </a:p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95030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15668</TotalTime>
  <Words>1338</Words>
  <Application>Microsoft Office PowerPoint</Application>
  <PresentationFormat>Presentación en pantalla (4:3)</PresentationFormat>
  <Paragraphs>299</Paragraphs>
  <Slides>19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Clarity</vt:lpstr>
      <vt:lpstr> the spanish model of industrial relations: The end of a paradigm?</vt:lpstr>
      <vt:lpstr>Introduction to the Spanish Model of IR</vt:lpstr>
      <vt:lpstr>Legal framework</vt:lpstr>
      <vt:lpstr>Actors – Workers representation</vt:lpstr>
      <vt:lpstr>Actors – Workers representation</vt:lpstr>
      <vt:lpstr>Actors – Workers representation</vt:lpstr>
      <vt:lpstr>Actors – Workers representation</vt:lpstr>
      <vt:lpstr>Actors – Workers representation</vt:lpstr>
      <vt:lpstr>Actors – Employers’ representation</vt:lpstr>
      <vt:lpstr>Structure and nature of CBA</vt:lpstr>
      <vt:lpstr>Structure and nature of CBA</vt:lpstr>
      <vt:lpstr>Structure and nature of CBA </vt:lpstr>
      <vt:lpstr>Level of collective bargaining</vt:lpstr>
      <vt:lpstr>Collective Bargaining coverage rate</vt:lpstr>
      <vt:lpstr>Non-aplication of CBA</vt:lpstr>
      <vt:lpstr>Strikes, industrial disputes and social dialogue</vt:lpstr>
      <vt:lpstr>Tripartite concertation and implication of social partners in policy decisions</vt:lpstr>
      <vt:lpstr>  Thank you</vt:lpstr>
      <vt:lpstr>Programme Full Partners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Claire Scott</dc:creator>
  <cp:lastModifiedBy>Sara</cp:lastModifiedBy>
  <cp:revision>147</cp:revision>
  <dcterms:created xsi:type="dcterms:W3CDTF">2013-04-30T14:07:17Z</dcterms:created>
  <dcterms:modified xsi:type="dcterms:W3CDTF">2014-02-04T01:21:52Z</dcterms:modified>
</cp:coreProperties>
</file>